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7" r:id="rId5"/>
    <p:sldId id="260" r:id="rId6"/>
    <p:sldId id="280" r:id="rId7"/>
    <p:sldId id="278" r:id="rId8"/>
    <p:sldId id="283" r:id="rId9"/>
    <p:sldId id="279" r:id="rId10"/>
    <p:sldId id="261" r:id="rId11"/>
    <p:sldId id="272" r:id="rId12"/>
    <p:sldId id="286" r:id="rId13"/>
    <p:sldId id="287" r:id="rId14"/>
    <p:sldId id="284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76" autoAdjust="0"/>
    <p:restoredTop sz="94679" autoAdjust="0"/>
  </p:normalViewPr>
  <p:slideViewPr>
    <p:cSldViewPr>
      <p:cViewPr>
        <p:scale>
          <a:sx n="60" d="100"/>
          <a:sy n="60" d="100"/>
        </p:scale>
        <p:origin x="-1320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Sheet1!$A$1:$A$10</c:f>
              <c:strCache>
                <c:ptCount val="10"/>
                <c:pt idx="0">
                  <c:v>Burial Ground</c:v>
                </c:pt>
                <c:pt idx="1">
                  <c:v>Allotments </c:v>
                </c:pt>
                <c:pt idx="2">
                  <c:v>Grants &amp; Other Activities  </c:v>
                </c:pt>
                <c:pt idx="3">
                  <c:v>Street Lighting </c:v>
                </c:pt>
                <c:pt idx="4">
                  <c:v>Play Area/Public spaces</c:v>
                </c:pt>
                <c:pt idx="5">
                  <c:v>VAT </c:v>
                </c:pt>
                <c:pt idx="6">
                  <c:v>Tithe Barn </c:v>
                </c:pt>
                <c:pt idx="7">
                  <c:v>Administration </c:v>
                </c:pt>
                <c:pt idx="8">
                  <c:v>Neighbourhood Plan </c:v>
                </c:pt>
                <c:pt idx="9">
                  <c:v>Staff Expenditure</c:v>
                </c:pt>
              </c:strCache>
            </c:strRef>
          </c:cat>
          <c:val>
            <c:numRef>
              <c:f>Sheet1!$B$1:$B$10</c:f>
              <c:numCache>
                <c:formatCode>_("£"* #,##0.00_);_("£"* \(#,##0.00\);_("£"* "-"??_);_(@_)</c:formatCode>
                <c:ptCount val="10"/>
                <c:pt idx="0">
                  <c:v>101.41</c:v>
                </c:pt>
                <c:pt idx="1">
                  <c:v>521.53</c:v>
                </c:pt>
                <c:pt idx="2">
                  <c:v>1000</c:v>
                </c:pt>
                <c:pt idx="3">
                  <c:v>3361.54</c:v>
                </c:pt>
                <c:pt idx="4">
                  <c:v>5142.3</c:v>
                </c:pt>
                <c:pt idx="5">
                  <c:v>6586.83</c:v>
                </c:pt>
                <c:pt idx="6">
                  <c:v>10360.379999999999</c:v>
                </c:pt>
                <c:pt idx="7">
                  <c:v>11539.18</c:v>
                </c:pt>
                <c:pt idx="8">
                  <c:v>15629.23</c:v>
                </c:pt>
                <c:pt idx="9">
                  <c:v>17033.400000000001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211776"/>
        <c:axId val="85243392"/>
        <c:axId val="0"/>
      </c:bar3DChart>
      <c:catAx>
        <c:axId val="85211776"/>
        <c:scaling>
          <c:orientation val="minMax"/>
        </c:scaling>
        <c:delete val="0"/>
        <c:axPos val="b"/>
        <c:majorTickMark val="out"/>
        <c:minorTickMark val="none"/>
        <c:tickLblPos val="nextTo"/>
        <c:crossAx val="85243392"/>
        <c:crosses val="autoZero"/>
        <c:auto val="1"/>
        <c:lblAlgn val="ctr"/>
        <c:lblOffset val="100"/>
        <c:noMultiLvlLbl val="0"/>
      </c:catAx>
      <c:valAx>
        <c:axId val="85243392"/>
        <c:scaling>
          <c:orientation val="minMax"/>
        </c:scaling>
        <c:delete val="0"/>
        <c:axPos val="l"/>
        <c:majorGridlines/>
        <c:numFmt formatCode="_(&quot;£&quot;* #,##0.00_);_(&quot;£&quot;* \(#,##0.00\);_(&quot;£&quot;* &quot;-&quot;??_);_(@_)" sourceLinked="1"/>
        <c:majorTickMark val="out"/>
        <c:minorTickMark val="none"/>
        <c:tickLblPos val="nextTo"/>
        <c:crossAx val="85211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758B5-D6CC-4506-BDD6-DD877CFD3388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BAEC5-F638-41F4-AE2F-FC60E7159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BAEC5-F638-41F4-AE2F-FC60E715903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7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7AE6-565D-4CEA-85CD-060E71CE3BAB}" type="datetime1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B681-059D-4E0A-8DDC-53B1C1A6A2EA}" type="datetime1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4631-DC93-4070-893E-81FC7B9CDD3B}" type="datetime1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B79A1-65B7-4FBC-868C-B1FE2923B645}" type="datetime1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FA41-EFC6-47E4-96CE-7175E3756104}" type="datetime1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5F30-495D-420A-A24D-093B2B0464C0}" type="datetime1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29735-D5C7-4E80-AAF7-DF301AC8ABF4}" type="datetime1">
              <a:rPr lang="en-GB" smtClean="0"/>
              <a:t>03/05/2021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CF5A-5179-49C4-9A6F-C32BF97541F6}" type="datetime1">
              <a:rPr lang="en-GB" smtClean="0"/>
              <a:t>03/05/2021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772-A98F-4CEB-B9DB-12A03F5BFB51}" type="datetime1">
              <a:rPr lang="en-GB" smtClean="0"/>
              <a:t>03/05/2021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E8BD-6571-4B5F-ADC9-18F9483DF7DA}" type="datetime1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754D-97D1-4E7E-8C55-59C9A3B68757}" type="datetime1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AB90-B125-484B-92C8-ADCCBA61A81B}" type="datetime1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proughtonPC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Sproughton Parish Council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56992"/>
            <a:ext cx="8496944" cy="108012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Annual Parish Meeting (Year End 31Mar21) 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Tue 4</a:t>
            </a:r>
            <a:r>
              <a:rPr lang="en-GB" baseline="30000" dirty="0" smtClean="0">
                <a:solidFill>
                  <a:srgbClr val="0070C0"/>
                </a:solidFill>
              </a:rPr>
              <a:t>th</a:t>
            </a:r>
            <a:r>
              <a:rPr lang="en-GB" dirty="0" smtClean="0">
                <a:solidFill>
                  <a:srgbClr val="0070C0"/>
                </a:solidFill>
              </a:rPr>
              <a:t> May 2021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28192" cy="163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4664"/>
            <a:ext cx="2160240" cy="1600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04664"/>
            <a:ext cx="2232248" cy="161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9" y="4365104"/>
            <a:ext cx="1690080" cy="224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9860" y="4365104"/>
            <a:ext cx="1744251" cy="227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720" y="332656"/>
            <a:ext cx="2362200" cy="166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4869160"/>
            <a:ext cx="33147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Sproughton Neighbourhood Plan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This project began in Jan’20</a:t>
            </a:r>
          </a:p>
          <a:p>
            <a:r>
              <a:rPr lang="en-GB" dirty="0" smtClean="0"/>
              <a:t>Neighbourhood Plan Committee set-up consisting of members of the Parish Council &amp; Sproughton Working Group, chaired by Rhona Jermyn of the SWG</a:t>
            </a:r>
          </a:p>
          <a:p>
            <a:r>
              <a:rPr lang="en-GB" dirty="0" smtClean="0"/>
              <a:t>The plan area was approved in Apr’20</a:t>
            </a:r>
          </a:p>
          <a:p>
            <a:r>
              <a:rPr lang="en-GB" dirty="0" smtClean="0"/>
              <a:t>Questionnaire compiled &amp; distributed to the parish Jul’20</a:t>
            </a:r>
          </a:p>
          <a:p>
            <a:r>
              <a:rPr lang="en-GB" dirty="0" smtClean="0"/>
              <a:t>A Public exhibition was held in the Tithe Barn in Sep’20</a:t>
            </a:r>
          </a:p>
          <a:p>
            <a:r>
              <a:rPr lang="en-GB" dirty="0" smtClean="0"/>
              <a:t>Landscape Assessment &amp; Design Codes approved Mar’21</a:t>
            </a:r>
          </a:p>
          <a:p>
            <a:r>
              <a:rPr lang="en-GB" dirty="0" smtClean="0"/>
              <a:t>Second draft of the Plan under review by critical friend prior to submission to Babergh, target May’21</a:t>
            </a:r>
          </a:p>
          <a:p>
            <a:r>
              <a:rPr lang="en-GB" dirty="0" smtClean="0"/>
              <a:t>Target completion date Q4’21/Q1’22 (dependent on Babergh &amp; Planning Inspector availability)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Other Initiatives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 fontScale="55000" lnSpcReduction="20000"/>
          </a:bodyPr>
          <a:lstStyle/>
          <a:p>
            <a:r>
              <a:rPr lang="en-GB" b="1" dirty="0"/>
              <a:t>Quiet </a:t>
            </a:r>
            <a:r>
              <a:rPr lang="en-GB" b="1" dirty="0" smtClean="0"/>
              <a:t>Lanes </a:t>
            </a:r>
            <a:endParaRPr lang="en-GB" b="1" dirty="0"/>
          </a:p>
          <a:p>
            <a:pPr lvl="1"/>
            <a:r>
              <a:rPr lang="en-GB" sz="2900" dirty="0"/>
              <a:t>We are </a:t>
            </a:r>
            <a:r>
              <a:rPr lang="en-GB" sz="2900" dirty="0"/>
              <a:t>in </a:t>
            </a:r>
            <a:r>
              <a:rPr lang="en-GB" sz="2900" dirty="0"/>
              <a:t>the process of getting two lanes designated in the village as quiet lanes. </a:t>
            </a:r>
            <a:endParaRPr lang="en-GB" sz="2900" dirty="0"/>
          </a:p>
          <a:p>
            <a:pPr lvl="1"/>
            <a:r>
              <a:rPr lang="en-GB" sz="2900" dirty="0"/>
              <a:t>A </a:t>
            </a:r>
            <a:r>
              <a:rPr lang="en-GB" sz="2900" dirty="0"/>
              <a:t>Quiet Lane is a nationally recognised designation of single-track road (i.e. no line markings), typically with less than 1,000 vehicle </a:t>
            </a:r>
            <a:r>
              <a:rPr lang="en-GB" sz="2900" dirty="0"/>
              <a:t>movements </a:t>
            </a:r>
            <a:r>
              <a:rPr lang="en-GB" sz="2900" dirty="0"/>
              <a:t>per day. </a:t>
            </a:r>
            <a:endParaRPr lang="en-GB" sz="2900" dirty="0"/>
          </a:p>
          <a:p>
            <a:pPr lvl="1"/>
            <a:r>
              <a:rPr lang="en-GB" sz="2900" dirty="0"/>
              <a:t>Quiet </a:t>
            </a:r>
            <a:r>
              <a:rPr lang="en-GB" sz="2900" dirty="0"/>
              <a:t>Lanes EXPECT the lane to be used by a variety of people, animals and transport, and to RESPECT each other’s rights to considerate road use! </a:t>
            </a:r>
            <a:endParaRPr lang="en-GB" sz="2900" dirty="0"/>
          </a:p>
          <a:p>
            <a:pPr lvl="1"/>
            <a:r>
              <a:rPr lang="en-GB" sz="2900" dirty="0"/>
              <a:t>Proposed </a:t>
            </a:r>
            <a:r>
              <a:rPr lang="en-GB" sz="2900" dirty="0"/>
              <a:t>lanes are Church Lane and the </a:t>
            </a:r>
            <a:r>
              <a:rPr lang="en-GB" sz="2900" dirty="0" err="1"/>
              <a:t>Grindle</a:t>
            </a:r>
            <a:r>
              <a:rPr lang="en-GB" sz="2900" dirty="0"/>
              <a:t>.</a:t>
            </a:r>
          </a:p>
          <a:p>
            <a:r>
              <a:rPr lang="en-GB" b="1" dirty="0" err="1" smtClean="0"/>
              <a:t>Speedwatch</a:t>
            </a:r>
            <a:endParaRPr lang="en-GB" b="1" dirty="0" smtClean="0"/>
          </a:p>
          <a:p>
            <a:pPr lvl="1"/>
            <a:r>
              <a:rPr lang="en-GB" sz="2900" dirty="0"/>
              <a:t>Spearheaded by a local resident currently on hold due to the pandemic</a:t>
            </a:r>
            <a:endParaRPr lang="en-GB" sz="2900" dirty="0"/>
          </a:p>
          <a:p>
            <a:r>
              <a:rPr lang="en-GB" b="1" dirty="0"/>
              <a:t>Speed </a:t>
            </a:r>
            <a:r>
              <a:rPr lang="en-GB" b="1" dirty="0" smtClean="0"/>
              <a:t>Limit within the Village</a:t>
            </a:r>
          </a:p>
          <a:p>
            <a:pPr lvl="1"/>
            <a:r>
              <a:rPr lang="en-GB" sz="2900" dirty="0"/>
              <a:t>Attempting to get a 20mph limit outside the primary school </a:t>
            </a:r>
          </a:p>
          <a:p>
            <a:pPr lvl="1"/>
            <a:r>
              <a:rPr lang="en-GB" sz="2900" dirty="0"/>
              <a:t>Considering if a 20mph limit could be extended throughout the village </a:t>
            </a:r>
          </a:p>
          <a:p>
            <a:r>
              <a:rPr lang="en-GB" b="1" dirty="0" smtClean="0"/>
              <a:t>Children’s Playground</a:t>
            </a:r>
          </a:p>
          <a:p>
            <a:pPr lvl="1"/>
            <a:r>
              <a:rPr lang="en-GB" sz="2900" dirty="0" smtClean="0"/>
              <a:t>Working with the primary school to establish what kind of playground the children would like</a:t>
            </a:r>
          </a:p>
          <a:p>
            <a:pPr lvl="1"/>
            <a:r>
              <a:rPr lang="en-GB" sz="2900" dirty="0" smtClean="0"/>
              <a:t>Obtaining quotes to establish ballpark numbers for playground replacement</a:t>
            </a:r>
          </a:p>
          <a:p>
            <a:pPr lvl="1"/>
            <a:r>
              <a:rPr lang="en-GB" sz="2900" dirty="0" smtClean="0"/>
              <a:t>Considering funding sources </a:t>
            </a:r>
          </a:p>
          <a:p>
            <a:pPr lvl="1"/>
            <a:r>
              <a:rPr lang="en-GB" sz="2900" dirty="0" smtClean="0"/>
              <a:t>Keeping the PFMC updated who manage the Playing Fields</a:t>
            </a:r>
          </a:p>
          <a:p>
            <a:r>
              <a:rPr lang="en-GB" sz="3300" b="1" dirty="0" smtClean="0"/>
              <a:t>Future Initiatives</a:t>
            </a:r>
          </a:p>
          <a:p>
            <a:pPr lvl="1"/>
            <a:r>
              <a:rPr lang="en-GB" sz="2900" dirty="0" smtClean="0"/>
              <a:t>Tree &amp; hedgerow planting in the parish</a:t>
            </a:r>
          </a:p>
          <a:p>
            <a:pPr lvl="1"/>
            <a:r>
              <a:rPr lang="en-GB" sz="2900" dirty="0" smtClean="0"/>
              <a:t>Others </a:t>
            </a:r>
            <a:r>
              <a:rPr lang="en-GB" sz="2900" dirty="0" err="1" smtClean="0"/>
              <a:t>tbd</a:t>
            </a:r>
            <a:r>
              <a:rPr lang="en-GB" sz="2900" dirty="0" smtClean="0"/>
              <a:t>, some will arise as a result of the Neighbourhood Plan</a:t>
            </a:r>
          </a:p>
          <a:p>
            <a:endParaRPr lang="en-GB" sz="3300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Finances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248761"/>
              </p:ext>
            </p:extLst>
          </p:nvPr>
        </p:nvGraphicFramePr>
        <p:xfrm>
          <a:off x="457200" y="1600200"/>
          <a:ext cx="8229600" cy="399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+mn-lt"/>
                        </a:rPr>
                        <a:t>FINANCE</a:t>
                      </a:r>
                      <a:r>
                        <a:rPr lang="en-GB" b="1" baseline="0" dirty="0" smtClean="0">
                          <a:latin typeface="+mn-lt"/>
                        </a:rPr>
                        <a:t> REPORT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£67,175.00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Precept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£54,236.00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Reserves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£394,331.00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Account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£81,402.31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Expenditure</a:t>
                      </a:r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2941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Burial Ground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    101.41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VAT 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6,586.83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Allotments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   521.53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Tithe 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£ 10,360.38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Grants &amp; Other Activities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1,000.00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Administration 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11,539.18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Street Lighting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3,361.54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GB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Neighbourh’d</a:t>
                      </a:r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Plan 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£ 15,629.23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Play Area/Public spaces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5,142.30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Staff 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Expenditure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£ 17,033.40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 Total Spend</a:t>
                      </a:r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£71,275.80</a:t>
                      </a:r>
                      <a:endParaRPr lang="en-GB" sz="18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38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Finances </a:t>
            </a:r>
            <a:r>
              <a:rPr lang="en-GB" b="1" dirty="0" err="1" smtClean="0">
                <a:solidFill>
                  <a:srgbClr val="0070C0"/>
                </a:solidFill>
              </a:rPr>
              <a:t>cont</a:t>
            </a:r>
            <a:r>
              <a:rPr lang="en-GB" b="1" dirty="0" smtClean="0">
                <a:solidFill>
                  <a:srgbClr val="0070C0"/>
                </a:solidFill>
              </a:rPr>
              <a:t>…..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202659"/>
              </p:ext>
            </p:extLst>
          </p:nvPr>
        </p:nvGraphicFramePr>
        <p:xfrm>
          <a:off x="1619672" y="1196752"/>
          <a:ext cx="60486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6154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</a:rPr>
              <a:t>Thank-</a:t>
            </a:r>
            <a:r>
              <a:rPr lang="en-GB" b="1" dirty="0" err="1" smtClean="0">
                <a:solidFill>
                  <a:srgbClr val="00B050"/>
                </a:solidFill>
              </a:rPr>
              <a:t>You’s</a:t>
            </a:r>
            <a:r>
              <a:rPr lang="en-GB" b="1" dirty="0" smtClean="0">
                <a:solidFill>
                  <a:srgbClr val="00B050"/>
                </a:solidFill>
              </a:rPr>
              <a:t> go to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040560"/>
          </a:xfrm>
        </p:spPr>
        <p:txBody>
          <a:bodyPr>
            <a:noAutofit/>
          </a:bodyPr>
          <a:lstStyle/>
          <a:p>
            <a:r>
              <a:rPr lang="en-GB" sz="2300" dirty="0" smtClean="0">
                <a:solidFill>
                  <a:srgbClr val="0070C0"/>
                </a:solidFill>
              </a:rPr>
              <a:t>All the parish councillors who volunteer their time</a:t>
            </a:r>
          </a:p>
          <a:p>
            <a:r>
              <a:rPr lang="en-GB" sz="2300" dirty="0" smtClean="0">
                <a:solidFill>
                  <a:srgbClr val="0070C0"/>
                </a:solidFill>
              </a:rPr>
              <a:t>Sproughton Working Group who have helped enormously with the campaigns against planning applications in the village</a:t>
            </a:r>
          </a:p>
          <a:p>
            <a:r>
              <a:rPr lang="en-GB" sz="2300" dirty="0" smtClean="0">
                <a:solidFill>
                  <a:srgbClr val="0070C0"/>
                </a:solidFill>
              </a:rPr>
              <a:t>The Neighbourhood Plan Committee who have put in significant hours to get us to this point</a:t>
            </a:r>
          </a:p>
          <a:p>
            <a:r>
              <a:rPr lang="en-GB" sz="2300" dirty="0" smtClean="0">
                <a:solidFill>
                  <a:srgbClr val="0070C0"/>
                </a:solidFill>
              </a:rPr>
              <a:t>Our Tithe Barn Warden</a:t>
            </a:r>
          </a:p>
          <a:p>
            <a:r>
              <a:rPr lang="en-GB" sz="2300" dirty="0" smtClean="0">
                <a:solidFill>
                  <a:srgbClr val="0070C0"/>
                </a:solidFill>
              </a:rPr>
              <a:t>Our village caretakers Mike Herbert Ltd</a:t>
            </a:r>
          </a:p>
          <a:p>
            <a:r>
              <a:rPr lang="en-GB" sz="2300" dirty="0" smtClean="0">
                <a:solidFill>
                  <a:srgbClr val="0070C0"/>
                </a:solidFill>
              </a:rPr>
              <a:t>And all the organisations in the village who put so much time and effort in to benefit the community:-</a:t>
            </a:r>
          </a:p>
          <a:p>
            <a:pPr lvl="1"/>
            <a:r>
              <a:rPr lang="en-GB" sz="1900" dirty="0" smtClean="0">
                <a:solidFill>
                  <a:srgbClr val="0070C0"/>
                </a:solidFill>
              </a:rPr>
              <a:t>Primary School, All Saints Church, The Community Shop, The </a:t>
            </a:r>
            <a:r>
              <a:rPr lang="en-GB" sz="1900" dirty="0" err="1" smtClean="0">
                <a:solidFill>
                  <a:srgbClr val="0070C0"/>
                </a:solidFill>
              </a:rPr>
              <a:t>Millenium</a:t>
            </a:r>
            <a:r>
              <a:rPr lang="en-GB" sz="1900" dirty="0" smtClean="0">
                <a:solidFill>
                  <a:srgbClr val="0070C0"/>
                </a:solidFill>
              </a:rPr>
              <a:t> Green, The PFMC, The Reading Room, Brownies, Bumble Bees charity, Fireworks Team, Sproughton </a:t>
            </a:r>
            <a:r>
              <a:rPr lang="en-GB" sz="1900" dirty="0" err="1" smtClean="0">
                <a:solidFill>
                  <a:srgbClr val="0070C0"/>
                </a:solidFill>
              </a:rPr>
              <a:t>Covid</a:t>
            </a:r>
            <a:r>
              <a:rPr lang="en-GB" sz="1900" dirty="0" smtClean="0">
                <a:solidFill>
                  <a:srgbClr val="0070C0"/>
                </a:solidFill>
              </a:rPr>
              <a:t> Volunteers (apologies if I have missed anyone off the list)</a:t>
            </a:r>
            <a:endParaRPr lang="en-GB" sz="19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902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Questions under #6 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56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Sproughton Parish Council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Our Councillors</a:t>
            </a:r>
          </a:p>
          <a:p>
            <a:pPr lvl="1"/>
            <a:r>
              <a:rPr lang="en-GB" dirty="0"/>
              <a:t>Helen Davies (</a:t>
            </a:r>
            <a:r>
              <a:rPr lang="en-GB" dirty="0" smtClean="0"/>
              <a:t>Chair), </a:t>
            </a:r>
            <a:r>
              <a:rPr lang="en-GB" dirty="0"/>
              <a:t>Peter Powell (Vice </a:t>
            </a:r>
            <a:r>
              <a:rPr lang="en-GB" dirty="0" smtClean="0"/>
              <a:t>Chair), </a:t>
            </a:r>
            <a:r>
              <a:rPr lang="en-GB" dirty="0"/>
              <a:t>Simon Curl, </a:t>
            </a:r>
            <a:r>
              <a:rPr lang="en-GB" dirty="0" smtClean="0"/>
              <a:t>Jennifer </a:t>
            </a:r>
            <a:r>
              <a:rPr lang="en-GB" dirty="0"/>
              <a:t>King, Sharon Maxwell</a:t>
            </a:r>
            <a:r>
              <a:rPr lang="en-GB" dirty="0" smtClean="0"/>
              <a:t>, Zac </a:t>
            </a:r>
            <a:r>
              <a:rPr lang="en-GB" dirty="0"/>
              <a:t>Norman </a:t>
            </a:r>
            <a:r>
              <a:rPr lang="en-GB" dirty="0" smtClean="0"/>
              <a:t>&amp; </a:t>
            </a:r>
            <a:r>
              <a:rPr lang="en-GB" dirty="0"/>
              <a:t>Iain Selby. </a:t>
            </a:r>
          </a:p>
          <a:p>
            <a:r>
              <a:rPr lang="en-GB" dirty="0" smtClean="0"/>
              <a:t>Our Clerk</a:t>
            </a:r>
            <a:endParaRPr lang="en-GB" dirty="0" smtClean="0"/>
          </a:p>
          <a:p>
            <a:pPr lvl="1"/>
            <a:r>
              <a:rPr lang="en-GB" dirty="0" smtClean="0"/>
              <a:t>Kirsty Webber has been in post for just over a year joining at a very challenging time due to the pandemic</a:t>
            </a:r>
          </a:p>
          <a:p>
            <a:pPr lvl="1"/>
            <a:r>
              <a:rPr lang="en-GB" dirty="0" smtClean="0"/>
              <a:t>Kirsty can be contacted at </a:t>
            </a:r>
            <a:r>
              <a:rPr lang="en-GB" dirty="0" smtClean="0">
                <a:hlinkClick r:id="rId2"/>
              </a:rPr>
              <a:t>SproughtonPC@gmail.com</a:t>
            </a:r>
            <a:r>
              <a:rPr lang="en-GB" dirty="0"/>
              <a:t>, 07538 311567, </a:t>
            </a:r>
            <a:r>
              <a:rPr lang="en-GB" dirty="0" smtClean="0"/>
              <a:t>@</a:t>
            </a:r>
            <a:r>
              <a:rPr lang="en-GB" dirty="0" err="1" smtClean="0"/>
              <a:t>SproughtonPC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We have a new address due to the installation of a post &amp; parcel box in the courtyard of the Tithe Barn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Our Committees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83113" y="2813963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Sproughton PC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762325" y="1297663"/>
            <a:ext cx="17521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Neighbourhood Plan Committee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796136" y="2806080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Burial Committee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89169" y="4287340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HR Committee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089169" y="2806080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Finance Committee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089169" y="1297663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Planning Committee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5808013" y="4287340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Beer Festival Committee</a:t>
            </a:r>
            <a:endParaRPr lang="en-GB" dirty="0"/>
          </a:p>
        </p:txBody>
      </p:sp>
      <p:cxnSp>
        <p:nvCxnSpPr>
          <p:cNvPr id="20" name="Elbow Connector 19"/>
          <p:cNvCxnSpPr>
            <a:stCxn id="9" idx="3"/>
            <a:endCxn id="14" idx="1"/>
          </p:cNvCxnSpPr>
          <p:nvPr/>
        </p:nvCxnSpPr>
        <p:spPr>
          <a:xfrm flipV="1">
            <a:off x="2289601" y="1754863"/>
            <a:ext cx="799568" cy="15163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3"/>
            <a:endCxn id="12" idx="1"/>
          </p:cNvCxnSpPr>
          <p:nvPr/>
        </p:nvCxnSpPr>
        <p:spPr>
          <a:xfrm>
            <a:off x="2289601" y="3271163"/>
            <a:ext cx="799568" cy="147337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  <a:endCxn id="13" idx="1"/>
          </p:cNvCxnSpPr>
          <p:nvPr/>
        </p:nvCxnSpPr>
        <p:spPr>
          <a:xfrm flipV="1">
            <a:off x="2289601" y="3263280"/>
            <a:ext cx="799568" cy="7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endCxn id="10" idx="1"/>
          </p:cNvCxnSpPr>
          <p:nvPr/>
        </p:nvCxnSpPr>
        <p:spPr>
          <a:xfrm>
            <a:off x="4795657" y="1754863"/>
            <a:ext cx="966668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9" idx="3"/>
            <a:endCxn id="11" idx="2"/>
          </p:cNvCxnSpPr>
          <p:nvPr/>
        </p:nvCxnSpPr>
        <p:spPr>
          <a:xfrm>
            <a:off x="2289601" y="3271163"/>
            <a:ext cx="4359779" cy="449317"/>
          </a:xfrm>
          <a:prstGeom prst="bentConnector4">
            <a:avLst>
              <a:gd name="adj1" fmla="val 9478"/>
              <a:gd name="adj2" fmla="val 15087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9" idx="3"/>
            <a:endCxn id="15" idx="2"/>
          </p:cNvCxnSpPr>
          <p:nvPr/>
        </p:nvCxnSpPr>
        <p:spPr>
          <a:xfrm>
            <a:off x="2289601" y="3271163"/>
            <a:ext cx="4371656" cy="1930577"/>
          </a:xfrm>
          <a:prstGeom prst="bentConnector4">
            <a:avLst>
              <a:gd name="adj1" fmla="val 9227"/>
              <a:gd name="adj2" fmla="val 11184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The Past Year – Committees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 smtClean="0"/>
              <a:t>Sproughton Parish Council Committee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600" dirty="0" smtClean="0"/>
              <a:t>Met every month including the normal holiday month of August due to the volume of 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 smtClean="0"/>
              <a:t>Planning Committee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600" dirty="0" smtClean="0"/>
              <a:t>Met fortnightly, each month to consider 65 planning applications. There were many additional meetings  (</a:t>
            </a:r>
            <a:r>
              <a:rPr lang="en-GB" sz="1600" dirty="0" err="1" smtClean="0"/>
              <a:t>inc</a:t>
            </a:r>
            <a:r>
              <a:rPr lang="en-GB" sz="1600" dirty="0" smtClean="0"/>
              <a:t> meetings with developers &amp; Babergh) to consider the Pigeon, Hopkins Homes &amp; Taylor Wimpey sites.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 smtClean="0"/>
              <a:t>Finance  Committee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600" dirty="0" smtClean="0"/>
              <a:t>Met four times to consider financial matters such as budgets, precept &amp; annual audit.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 smtClean="0"/>
              <a:t>HR Committee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Met </a:t>
            </a:r>
            <a:r>
              <a:rPr lang="en-GB" sz="1600" dirty="0" smtClean="0"/>
              <a:t>several times to consider employment issues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 smtClean="0"/>
              <a:t>Burial Committee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Newly re-instated. Has met once to consider burial matters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 smtClean="0"/>
              <a:t>Neighbourhood Planning Committee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Formed early 2020. Has met monthly to work on the Neighbourhood Plan. There have been a large number of ancillary meetings to discuss specific issues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 smtClean="0"/>
              <a:t>Beer Festival Committee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Has met briefly to discuss holding the Beer Festival in 2021. Unfortunately the answer was ‘no’ </a:t>
            </a:r>
            <a:r>
              <a:rPr lang="en-GB" sz="1600" dirty="0">
                <a:sym typeface="Wingdings" panose="05000000000000000000" pitchFamily="2" charset="2"/>
              </a:rPr>
              <a:t>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539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Allotments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The Parish Council leases the allotments from the Felix Thornley Cobbold Trust and manages these on a day to day basis.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FTCT </a:t>
            </a:r>
            <a:r>
              <a:rPr lang="en-GB" dirty="0" smtClean="0"/>
              <a:t>annual </a:t>
            </a:r>
            <a:r>
              <a:rPr lang="en-GB" dirty="0" smtClean="0"/>
              <a:t>rent = £445.00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Rental income from plot holders = £886.53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All plots are rented out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Allotments should be expanded as part of the Pigeon Land Management/FTCT development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Burial Ground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68552"/>
          </a:xfrm>
        </p:spPr>
        <p:txBody>
          <a:bodyPr>
            <a:normAutofit fontScale="70000" lnSpcReduction="20000"/>
          </a:bodyPr>
          <a:lstStyle/>
          <a:p>
            <a:r>
              <a:rPr lang="en-GB" sz="3600" dirty="0" smtClean="0"/>
              <a:t>Sproughton PC authorises </a:t>
            </a:r>
            <a:r>
              <a:rPr lang="en-GB" sz="3600" dirty="0"/>
              <a:t>burials and the erection of memorials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SPC </a:t>
            </a:r>
            <a:r>
              <a:rPr lang="en-GB" sz="3600" dirty="0"/>
              <a:t>is responsible for the management of the burial ground in Church </a:t>
            </a:r>
            <a:r>
              <a:rPr lang="en-GB" sz="3600" dirty="0" smtClean="0"/>
              <a:t>Lane</a:t>
            </a:r>
          </a:p>
          <a:p>
            <a:r>
              <a:rPr lang="en-GB" sz="3600" dirty="0" smtClean="0"/>
              <a:t>Regular maintenance takes place e.g. grass &amp; hedges </a:t>
            </a:r>
            <a:r>
              <a:rPr lang="en-GB" sz="3600" dirty="0"/>
              <a:t>cut, paths </a:t>
            </a:r>
            <a:r>
              <a:rPr lang="en-GB" sz="3600" dirty="0" smtClean="0"/>
              <a:t>cleared &amp; swept </a:t>
            </a:r>
            <a:r>
              <a:rPr lang="en-GB" sz="3600" dirty="0"/>
              <a:t>and cleared. </a:t>
            </a:r>
            <a:endParaRPr lang="en-GB" sz="3600" dirty="0" smtClean="0"/>
          </a:p>
          <a:p>
            <a:r>
              <a:rPr lang="en-GB" sz="3600" dirty="0" smtClean="0"/>
              <a:t>Restrictions have been in place this year </a:t>
            </a:r>
            <a:r>
              <a:rPr lang="en-GB" sz="3600" dirty="0"/>
              <a:t>due to the pandemic restricting numbers who can attend burials and internments. </a:t>
            </a:r>
            <a:endParaRPr lang="en-GB" sz="3600" dirty="0" smtClean="0"/>
          </a:p>
          <a:p>
            <a:r>
              <a:rPr lang="en-GB" sz="3600" dirty="0" smtClean="0"/>
              <a:t>Signs displayed </a:t>
            </a:r>
            <a:r>
              <a:rPr lang="en-GB" sz="3600" dirty="0"/>
              <a:t>to ensure it was COVID safe </a:t>
            </a:r>
            <a:endParaRPr lang="en-GB" sz="3600" dirty="0" smtClean="0"/>
          </a:p>
          <a:p>
            <a:r>
              <a:rPr lang="en-GB" sz="3600" dirty="0" smtClean="0"/>
              <a:t>Six burials </a:t>
            </a:r>
            <a:r>
              <a:rPr lang="en-GB" sz="3600" dirty="0"/>
              <a:t>within the last year. </a:t>
            </a:r>
            <a:endParaRPr lang="en-GB" sz="3600" dirty="0" smtClean="0"/>
          </a:p>
          <a:p>
            <a:r>
              <a:rPr lang="en-GB" sz="3600" dirty="0" smtClean="0"/>
              <a:t>Two internments outstanding</a:t>
            </a:r>
          </a:p>
          <a:p>
            <a:r>
              <a:rPr lang="en-GB" sz="3600" dirty="0" smtClean="0"/>
              <a:t>Sproughton PC has begun to consider expansion of the burial ground</a:t>
            </a:r>
            <a:endParaRPr lang="en-GB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9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36712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Tithe Barn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00600"/>
          </a:xfrm>
        </p:spPr>
        <p:txBody>
          <a:bodyPr>
            <a:noAutofit/>
          </a:bodyPr>
          <a:lstStyle/>
          <a:p>
            <a:r>
              <a:rPr lang="en-GB" sz="2400" dirty="0" smtClean="0"/>
              <a:t>Sproughton PC manages the use</a:t>
            </a:r>
            <a:r>
              <a:rPr lang="en-GB" sz="2400" dirty="0"/>
              <a:t>, </a:t>
            </a:r>
            <a:r>
              <a:rPr lang="en-GB" sz="2400" dirty="0" smtClean="0"/>
              <a:t>maintenance &amp;  improvement</a:t>
            </a:r>
            <a:r>
              <a:rPr lang="en-GB" sz="2400" dirty="0"/>
              <a:t> </a:t>
            </a:r>
            <a:r>
              <a:rPr lang="en-GB" sz="2400" dirty="0" smtClean="0"/>
              <a:t>of this important village resource</a:t>
            </a:r>
          </a:p>
          <a:p>
            <a:r>
              <a:rPr lang="en-GB" sz="2400" dirty="0" smtClean="0"/>
              <a:t>Our Tithe Barn warden is David </a:t>
            </a:r>
            <a:r>
              <a:rPr lang="en-GB" sz="2400" dirty="0"/>
              <a:t>Barnes </a:t>
            </a:r>
            <a:r>
              <a:rPr lang="en-GB" sz="2400" dirty="0" smtClean="0"/>
              <a:t>who manages day </a:t>
            </a:r>
            <a:r>
              <a:rPr lang="en-GB" sz="2400" dirty="0"/>
              <a:t>to day use </a:t>
            </a:r>
            <a:r>
              <a:rPr lang="en-GB" sz="2400" dirty="0" smtClean="0"/>
              <a:t>of </a:t>
            </a:r>
            <a:r>
              <a:rPr lang="en-GB" sz="2400" dirty="0"/>
              <a:t>the barn, </a:t>
            </a:r>
            <a:r>
              <a:rPr lang="en-GB" sz="2400" dirty="0" smtClean="0"/>
              <a:t>assists </a:t>
            </a:r>
            <a:r>
              <a:rPr lang="en-GB" sz="2400" dirty="0"/>
              <a:t>with hiring </a:t>
            </a:r>
            <a:r>
              <a:rPr lang="en-GB" sz="2400" dirty="0" smtClean="0"/>
              <a:t>arrangements, ‘meets </a:t>
            </a:r>
            <a:r>
              <a:rPr lang="en-GB" sz="2400" dirty="0"/>
              <a:t>and greet’ </a:t>
            </a:r>
            <a:r>
              <a:rPr lang="en-GB" sz="2400" dirty="0" smtClean="0"/>
              <a:t>hirers and overseas any  functions.  </a:t>
            </a:r>
          </a:p>
          <a:p>
            <a:r>
              <a:rPr lang="en-GB" sz="2400" dirty="0" smtClean="0"/>
              <a:t>Sproughton PC </a:t>
            </a:r>
            <a:r>
              <a:rPr lang="en-GB" sz="2400" dirty="0"/>
              <a:t>is the </a:t>
            </a:r>
            <a:r>
              <a:rPr lang="en-GB" sz="2400" dirty="0" smtClean="0"/>
              <a:t>‘Designated </a:t>
            </a:r>
            <a:r>
              <a:rPr lang="en-GB" sz="2400" dirty="0"/>
              <a:t>Premises </a:t>
            </a:r>
            <a:r>
              <a:rPr lang="en-GB" sz="2400" dirty="0" smtClean="0"/>
              <a:t>Supervisor’ administering </a:t>
            </a:r>
            <a:r>
              <a:rPr lang="en-GB" sz="2400" dirty="0"/>
              <a:t>the requirements of the Premises </a:t>
            </a:r>
            <a:r>
              <a:rPr lang="en-GB" sz="2400" dirty="0" smtClean="0"/>
              <a:t>Licence (change to previous arrangements). </a:t>
            </a:r>
          </a:p>
          <a:p>
            <a:r>
              <a:rPr lang="en-GB" sz="2400" dirty="0" smtClean="0"/>
              <a:t>Due </a:t>
            </a:r>
            <a:r>
              <a:rPr lang="en-GB" sz="2400" dirty="0"/>
              <a:t>to the pandemic the Barn has sat </a:t>
            </a:r>
            <a:r>
              <a:rPr lang="en-GB" sz="2400" dirty="0" smtClean="0"/>
              <a:t>empty </a:t>
            </a:r>
            <a:r>
              <a:rPr lang="en-GB" sz="2400" dirty="0"/>
              <a:t>for the last </a:t>
            </a:r>
            <a:r>
              <a:rPr lang="en-GB" sz="2400" dirty="0" smtClean="0"/>
              <a:t>year</a:t>
            </a:r>
            <a:r>
              <a:rPr lang="en-GB" sz="2400" dirty="0"/>
              <a:t> </a:t>
            </a:r>
            <a:r>
              <a:rPr lang="en-GB" sz="2400" dirty="0" smtClean="0"/>
              <a:t>resulting in a significant loss in income. SPC approved the payment of a retainer to the Barn Warden for the duration of the pandemic</a:t>
            </a:r>
          </a:p>
          <a:p>
            <a:r>
              <a:rPr lang="en-GB" sz="2400" dirty="0" smtClean="0"/>
              <a:t>However now restrictions are lifting enquiries are increasing. </a:t>
            </a:r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4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922114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Sproughton PC – Planning Work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Pigeon Land Management/FTCT (105 homes)</a:t>
            </a:r>
          </a:p>
          <a:p>
            <a:pPr lvl="1"/>
            <a:r>
              <a:rPr lang="en-GB" sz="2000" dirty="0" smtClean="0"/>
              <a:t>SPC &amp; the Sproughton Working Group had several meetings with Pigeon &amp; Babergh to discuss the application aiming to mitigate the impact and improve the application</a:t>
            </a:r>
          </a:p>
          <a:p>
            <a:pPr lvl="1"/>
            <a:r>
              <a:rPr lang="en-GB" sz="2000" dirty="0" smtClean="0"/>
              <a:t>A large campaign was mounted in conjunction with the SWG to encourage comment – over 350 objections were made</a:t>
            </a:r>
          </a:p>
          <a:p>
            <a:pPr lvl="1"/>
            <a:r>
              <a:rPr lang="en-GB" sz="2000" dirty="0" smtClean="0"/>
              <a:t>Sadly the application was approved by Baberg</a:t>
            </a:r>
            <a:r>
              <a:rPr lang="en-GB" sz="2000" dirty="0" smtClean="0"/>
              <a:t>h </a:t>
            </a:r>
            <a:r>
              <a:rPr lang="en-GB" sz="2000" dirty="0" smtClean="0"/>
              <a:t>with a vote of 6-5</a:t>
            </a:r>
          </a:p>
          <a:p>
            <a:r>
              <a:rPr lang="en-GB" sz="2400" b="1" dirty="0" smtClean="0"/>
              <a:t>Hopkins Homes</a:t>
            </a:r>
          </a:p>
          <a:p>
            <a:pPr lvl="1"/>
            <a:r>
              <a:rPr lang="en-GB" sz="2000" dirty="0" smtClean="0"/>
              <a:t>This application was for 79 homes originally but later reduced to 49</a:t>
            </a:r>
          </a:p>
          <a:p>
            <a:pPr lvl="1"/>
            <a:r>
              <a:rPr lang="en-GB" sz="2000" dirty="0" smtClean="0"/>
              <a:t>This was another big campaign, again SPC working with the SWG.</a:t>
            </a:r>
          </a:p>
          <a:p>
            <a:pPr lvl="1"/>
            <a:r>
              <a:rPr lang="en-GB" sz="2000" dirty="0" smtClean="0"/>
              <a:t>This application was heard &amp; refused twice by the Babergh Planning Committee</a:t>
            </a:r>
          </a:p>
          <a:p>
            <a:pPr lvl="1"/>
            <a:r>
              <a:rPr lang="en-GB" sz="2000" dirty="0" smtClean="0"/>
              <a:t>Hopkins appealed the decision &amp; after a 5day hearing it was dismissed</a:t>
            </a:r>
          </a:p>
          <a:p>
            <a:pPr lvl="1"/>
            <a:r>
              <a:rPr lang="en-GB" sz="2000" dirty="0" smtClean="0"/>
              <a:t>A huge amount of resource was expended on this, in councillor &amp; SWG time, all on a voluntary basis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09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1051395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Sproughton PC – Planning </a:t>
            </a:r>
            <a:r>
              <a:rPr lang="en-GB" dirty="0" err="1" smtClean="0">
                <a:solidFill>
                  <a:srgbClr val="0070C0"/>
                </a:solidFill>
              </a:rPr>
              <a:t>cont</a:t>
            </a:r>
            <a:r>
              <a:rPr lang="en-GB" dirty="0" smtClean="0">
                <a:solidFill>
                  <a:srgbClr val="0070C0"/>
                </a:solidFill>
              </a:rPr>
              <a:t>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96544"/>
          </a:xfrm>
        </p:spPr>
        <p:txBody>
          <a:bodyPr>
            <a:normAutofit fontScale="47500" lnSpcReduction="20000"/>
          </a:bodyPr>
          <a:lstStyle/>
          <a:p>
            <a:r>
              <a:rPr lang="en-GB" sz="5900" b="1" dirty="0"/>
              <a:t>Taylor Wimpey Phase 2</a:t>
            </a:r>
          </a:p>
          <a:p>
            <a:pPr lvl="1"/>
            <a:r>
              <a:rPr lang="en-GB" sz="5500" dirty="0"/>
              <a:t>Expecting the TW P2 application in </a:t>
            </a:r>
            <a:r>
              <a:rPr lang="en-GB" sz="5500" dirty="0" smtClean="0"/>
              <a:t>May’21</a:t>
            </a:r>
          </a:p>
          <a:p>
            <a:pPr lvl="1"/>
            <a:r>
              <a:rPr lang="en-GB" sz="5500" dirty="0" smtClean="0"/>
              <a:t>SPC &amp; the NP Committee have met with TW on several occasions to comment on proposals and to communicate the requirements of our new Design Codes</a:t>
            </a:r>
          </a:p>
          <a:p>
            <a:pPr lvl="1"/>
            <a:r>
              <a:rPr lang="en-GB" sz="5500" dirty="0" smtClean="0"/>
              <a:t>TW have been more forthcoming on this Phase of the development than P1 for which SPC are grateful</a:t>
            </a:r>
            <a:endParaRPr lang="en-GB" sz="5500" dirty="0"/>
          </a:p>
          <a:p>
            <a:r>
              <a:rPr lang="en-GB" sz="5900" b="1" dirty="0" smtClean="0"/>
              <a:t>Sproughton Enterprise Park</a:t>
            </a:r>
          </a:p>
          <a:p>
            <a:pPr lvl="1"/>
            <a:r>
              <a:rPr lang="en-GB" sz="5500" dirty="0"/>
              <a:t>Three </a:t>
            </a:r>
            <a:r>
              <a:rPr lang="en-GB" sz="5500" dirty="0"/>
              <a:t>additional plots have been sold on </a:t>
            </a:r>
            <a:r>
              <a:rPr lang="en-GB" sz="5500" dirty="0"/>
              <a:t>the old Sugar Beet site </a:t>
            </a:r>
            <a:r>
              <a:rPr lang="en-GB" sz="5500" dirty="0"/>
              <a:t>so applications should be </a:t>
            </a:r>
            <a:r>
              <a:rPr lang="en-GB" sz="5500" dirty="0"/>
              <a:t>expected in the future</a:t>
            </a:r>
            <a:endParaRPr lang="en-GB" sz="55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69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3649</TotalTime>
  <Words>1279</Words>
  <Application>Microsoft Office PowerPoint</Application>
  <PresentationFormat>On-screen Show (4:3)</PresentationFormat>
  <Paragraphs>174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Sproughton Parish Council</vt:lpstr>
      <vt:lpstr>Sproughton Parish Council</vt:lpstr>
      <vt:lpstr>Our Committees</vt:lpstr>
      <vt:lpstr>The Past Year – Committees</vt:lpstr>
      <vt:lpstr>Allotments</vt:lpstr>
      <vt:lpstr>Burial Ground</vt:lpstr>
      <vt:lpstr>Tithe Barn</vt:lpstr>
      <vt:lpstr>Sproughton PC – Planning Work</vt:lpstr>
      <vt:lpstr>Sproughton PC – Planning cont…</vt:lpstr>
      <vt:lpstr>Sproughton Neighbourhood Plan</vt:lpstr>
      <vt:lpstr>Other Initiatives</vt:lpstr>
      <vt:lpstr>Finances</vt:lpstr>
      <vt:lpstr>Finances cont…..</vt:lpstr>
      <vt:lpstr>Thank-You’s go to</vt:lpstr>
      <vt:lpstr>Questions under #6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Sproughton Parish Council</dc:title>
  <dc:creator>Jon</dc:creator>
  <cp:lastModifiedBy>Helen Davies</cp:lastModifiedBy>
  <cp:revision>138</cp:revision>
  <dcterms:created xsi:type="dcterms:W3CDTF">2017-09-27T15:56:05Z</dcterms:created>
  <dcterms:modified xsi:type="dcterms:W3CDTF">2021-05-04T18:53:46Z</dcterms:modified>
</cp:coreProperties>
</file>