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7" r:id="rId5"/>
    <p:sldId id="260" r:id="rId6"/>
    <p:sldId id="280" r:id="rId7"/>
    <p:sldId id="278" r:id="rId8"/>
    <p:sldId id="283" r:id="rId9"/>
    <p:sldId id="279" r:id="rId10"/>
    <p:sldId id="261" r:id="rId11"/>
    <p:sldId id="272" r:id="rId12"/>
    <p:sldId id="286" r:id="rId13"/>
    <p:sldId id="287" r:id="rId14"/>
    <p:sldId id="288" r:id="rId15"/>
    <p:sldId id="284" r:id="rId16"/>
    <p:sldId id="285" r:id="rId17"/>
  </p:sldIdLst>
  <p:sldSz cx="9144000" cy="6858000" type="screen4x3"/>
  <p:notesSz cx="6886575" cy="10017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76" autoAdjust="0"/>
    <p:restoredTop sz="94679" autoAdjust="0"/>
  </p:normalViewPr>
  <p:slideViewPr>
    <p:cSldViewPr>
      <p:cViewPr varScale="1">
        <p:scale>
          <a:sx n="72" d="100"/>
          <a:sy n="72" d="100"/>
        </p:scale>
        <p:origin x="18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Sheet1!$A$1:$A$10</c:f>
              <c:strCache>
                <c:ptCount val="10"/>
                <c:pt idx="0">
                  <c:v>Burial Ground</c:v>
                </c:pt>
                <c:pt idx="1">
                  <c:v>Allotments </c:v>
                </c:pt>
                <c:pt idx="2">
                  <c:v>Grants &amp; Other Activities  </c:v>
                </c:pt>
                <c:pt idx="3">
                  <c:v>Street Lighting </c:v>
                </c:pt>
                <c:pt idx="4">
                  <c:v>Play Area/Public spaces</c:v>
                </c:pt>
                <c:pt idx="5">
                  <c:v>VAT </c:v>
                </c:pt>
                <c:pt idx="6">
                  <c:v>Tithe Barn </c:v>
                </c:pt>
                <c:pt idx="7">
                  <c:v>Administration </c:v>
                </c:pt>
                <c:pt idx="8">
                  <c:v>Neighbourhood Plan </c:v>
                </c:pt>
                <c:pt idx="9">
                  <c:v>Staff Expenditure</c:v>
                </c:pt>
              </c:strCache>
            </c:strRef>
          </c:cat>
          <c:val>
            <c:numRef>
              <c:f>Sheet1!$B$1:$B$10</c:f>
              <c:numCache>
                <c:formatCode>_("£"* #,##0.00_);_("£"* \(#,##0.00\);_("£"* "-"??_);_(@_)</c:formatCode>
                <c:ptCount val="10"/>
                <c:pt idx="0">
                  <c:v>101.41</c:v>
                </c:pt>
                <c:pt idx="1">
                  <c:v>521.53</c:v>
                </c:pt>
                <c:pt idx="2">
                  <c:v>1000</c:v>
                </c:pt>
                <c:pt idx="3">
                  <c:v>3361.54</c:v>
                </c:pt>
                <c:pt idx="4">
                  <c:v>5142.3</c:v>
                </c:pt>
                <c:pt idx="5">
                  <c:v>6586.83</c:v>
                </c:pt>
                <c:pt idx="6">
                  <c:v>10360.379999999999</c:v>
                </c:pt>
                <c:pt idx="7">
                  <c:v>11539.18</c:v>
                </c:pt>
                <c:pt idx="8">
                  <c:v>15629.23</c:v>
                </c:pt>
                <c:pt idx="9">
                  <c:v>17033.400000000001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51-484B-ACD1-2E35F89E27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211776"/>
        <c:axId val="85243392"/>
        <c:axId val="0"/>
      </c:bar3DChart>
      <c:catAx>
        <c:axId val="85211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5243392"/>
        <c:crosses val="autoZero"/>
        <c:auto val="1"/>
        <c:lblAlgn val="ctr"/>
        <c:lblOffset val="100"/>
        <c:noMultiLvlLbl val="0"/>
      </c:catAx>
      <c:valAx>
        <c:axId val="85243392"/>
        <c:scaling>
          <c:orientation val="minMax"/>
        </c:scaling>
        <c:delete val="0"/>
        <c:axPos val="l"/>
        <c:majorGridlines/>
        <c:numFmt formatCode="_(&quot;£&quot;* #,##0.00_);_(&quot;£&quot;* \(#,##0.00\);_(&quot;£&quot;* &quot;-&quot;??_);_(@_)" sourceLinked="1"/>
        <c:majorTickMark val="out"/>
        <c:minorTickMark val="none"/>
        <c:tickLblPos val="nextTo"/>
        <c:crossAx val="85211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0799" y="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4C3758B5-D6CC-4506-BDD6-DD877CFD3388}" type="datetimeFigureOut">
              <a:rPr lang="en-GB" smtClean="0"/>
              <a:t>05/05/2022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88" tIns="48294" rIns="96588" bIns="4829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658" y="4758135"/>
            <a:ext cx="5509260" cy="4507706"/>
          </a:xfrm>
          <a:prstGeom prst="rect">
            <a:avLst/>
          </a:prstGeom>
        </p:spPr>
        <p:txBody>
          <a:bodyPr vert="horz" lIns="96588" tIns="48294" rIns="96588" bIns="4829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453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0799" y="9514530"/>
            <a:ext cx="2984183" cy="500856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973BAEC5-F638-41F4-AE2F-FC60E71590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2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3BAEC5-F638-41F4-AE2F-FC60E715903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7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7AE6-565D-4CEA-85CD-060E71CE3BAB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7B681-059D-4E0A-8DDC-53B1C1A6A2EA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64631-DC93-4070-893E-81FC7B9CDD3B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B79A1-65B7-4FBC-868C-B1FE2923B645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7FA41-EFC6-47E4-96CE-7175E3756104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5F30-495D-420A-A24D-093B2B0464C0}" type="datetime1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29735-D5C7-4E80-AAF7-DF301AC8ABF4}" type="datetime1">
              <a:rPr lang="en-GB" smtClean="0"/>
              <a:t>05/05/2022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6CF5A-5179-49C4-9A6F-C32BF97541F6}" type="datetime1">
              <a:rPr lang="en-GB" smtClean="0"/>
              <a:t>05/05/2022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3772-A98F-4CEB-B9DB-12A03F5BFB51}" type="datetime1">
              <a:rPr lang="en-GB" smtClean="0"/>
              <a:t>05/05/2022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2E8BD-6571-4B5F-ADC9-18F9483DF7DA}" type="datetime1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754D-97D1-4E7E-8C55-59C9A3B68757}" type="datetime1">
              <a:rPr lang="en-GB" smtClean="0"/>
              <a:t>05/05/2022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AB90-B125-484B-92C8-ADCCBA61A81B}" type="datetime1">
              <a:rPr lang="en-GB" smtClean="0"/>
              <a:t>05/05/2022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Slide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F702-3473-43BA-A2FE-9E686C1BED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proughtonPC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Sproughton Parish Council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356992"/>
            <a:ext cx="8496944" cy="1080120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Annual Parish Meeting (Year End 31Mar22) </a:t>
            </a:r>
          </a:p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Thursday 5</a:t>
            </a:r>
            <a:r>
              <a:rPr lang="en-GB" baseline="30000" dirty="0">
                <a:solidFill>
                  <a:srgbClr val="0070C0"/>
                </a:solidFill>
                <a:latin typeface="Comic Sans MS" panose="030F0702030302020204" pitchFamily="66" charset="0"/>
              </a:rPr>
              <a:t>th</a:t>
            </a: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 May 2022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728192" cy="163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4664"/>
            <a:ext cx="2160240" cy="1600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404664"/>
            <a:ext cx="2232248" cy="1618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9" y="4365104"/>
            <a:ext cx="1690080" cy="224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9860" y="4365104"/>
            <a:ext cx="1744251" cy="227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1720" y="332656"/>
            <a:ext cx="2362200" cy="1668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771800" y="4869160"/>
            <a:ext cx="33147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Sproughton Neighbourhood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This project began in Jan’20</a:t>
            </a:r>
          </a:p>
          <a:p>
            <a:r>
              <a:rPr lang="en-GB" dirty="0">
                <a:latin typeface="Comic Sans MS" panose="030F0702030302020204" pitchFamily="66" charset="0"/>
              </a:rPr>
              <a:t>Neighbourhood Plan Committee set-up consisting of members of the Parish Council &amp; Sproughton Working Group, chaired by Rhona Jermyn of the SWG</a:t>
            </a:r>
          </a:p>
          <a:p>
            <a:r>
              <a:rPr lang="en-GB" dirty="0">
                <a:latin typeface="Comic Sans MS" panose="030F0702030302020204" pitchFamily="66" charset="0"/>
              </a:rPr>
              <a:t>This project began in Jan’20</a:t>
            </a:r>
          </a:p>
          <a:p>
            <a:r>
              <a:rPr lang="en-GB" dirty="0">
                <a:latin typeface="Comic Sans MS" panose="030F0702030302020204" pitchFamily="66" charset="0"/>
              </a:rPr>
              <a:t>We are now updating the plan based on comments received from parishioners, landowners &amp; statutory consultees</a:t>
            </a:r>
          </a:p>
          <a:p>
            <a:r>
              <a:rPr lang="en-GB" dirty="0">
                <a:latin typeface="Comic Sans MS" panose="030F0702030302020204" pitchFamily="66" charset="0"/>
              </a:rPr>
              <a:t>Target completion date Q4’22 (dependent on Babergh &amp; Planning Inspector availability)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rgbClr val="0070C0"/>
                </a:solidFill>
                <a:latin typeface="Comic Sans MS" panose="030F0702030302020204" pitchFamily="66" charset="0"/>
              </a:rPr>
              <a:t>Other Initiatives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21" y="1142999"/>
            <a:ext cx="8229600" cy="5226669"/>
          </a:xfrm>
        </p:spPr>
        <p:txBody>
          <a:bodyPr>
            <a:normAutofit fontScale="25000" lnSpcReduction="20000"/>
          </a:bodyPr>
          <a:lstStyle/>
          <a:p>
            <a:r>
              <a:rPr lang="en-GB" sz="6400" b="1" dirty="0">
                <a:latin typeface="Comic Sans MS" panose="030F0702030302020204" pitchFamily="66" charset="0"/>
              </a:rPr>
              <a:t>Quiet Lanes 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A Quiet Lane is a nationally recognised designation of single-track road (i.e. no line markings), typically with less than 1,000 vehicle movements per day. 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Quiet Lanes EXPECT the lane to be used by a variety of people, animals and transport, and to RESPECT each other’s rights to considerate road use! 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Church Lane and the Grindle have been approved as ‘Quiet Lanes’. Signs will go up shortly.</a:t>
            </a:r>
          </a:p>
          <a:p>
            <a:r>
              <a:rPr lang="en-GB" sz="6400" b="1" dirty="0" err="1">
                <a:latin typeface="Comic Sans MS" panose="030F0702030302020204" pitchFamily="66" charset="0"/>
              </a:rPr>
              <a:t>Speedwatch</a:t>
            </a:r>
            <a:endParaRPr lang="en-GB" sz="6400" b="1" dirty="0">
              <a:latin typeface="Comic Sans MS" panose="030F0702030302020204" pitchFamily="66" charset="0"/>
            </a:endParaRP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Spearheaded by a local resident, on hold due to the pandemic but due to be reactivated</a:t>
            </a:r>
          </a:p>
          <a:p>
            <a:r>
              <a:rPr lang="en-GB" sz="6400" b="1" dirty="0">
                <a:latin typeface="Comic Sans MS" panose="030F0702030302020204" pitchFamily="66" charset="0"/>
              </a:rPr>
              <a:t>Speed Limit within the Village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Attempting to get a 20mph limit outside the primary school 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Considering if a 20mph limit could be extended throughout the village </a:t>
            </a:r>
          </a:p>
          <a:p>
            <a:r>
              <a:rPr lang="en-GB" sz="6400" b="1" dirty="0">
                <a:latin typeface="Comic Sans MS" panose="030F0702030302020204" pitchFamily="66" charset="0"/>
              </a:rPr>
              <a:t>Children’s Playground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Working with the primary school to establish what kind of playground the children would like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Considering funding sources 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Obtaining quotes to establish ballpark numbers for playground replacement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Keeping the PFMC updated who manage the Playing Fields</a:t>
            </a:r>
          </a:p>
          <a:p>
            <a:r>
              <a:rPr lang="en-GB" sz="6400" b="1" dirty="0">
                <a:latin typeface="Comic Sans MS" panose="030F0702030302020204" pitchFamily="66" charset="0"/>
              </a:rPr>
              <a:t>Future Initiatives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Tree &amp; hedgerow planting in the parish part of a larger ‘A Greener Sproughton’ project which is due to be scoped out in the next few months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Others </a:t>
            </a:r>
            <a:r>
              <a:rPr lang="en-GB" sz="5600" dirty="0" err="1">
                <a:latin typeface="Comic Sans MS" panose="030F0702030302020204" pitchFamily="66" charset="0"/>
              </a:rPr>
              <a:t>tbd</a:t>
            </a:r>
            <a:r>
              <a:rPr lang="en-GB" sz="5600" dirty="0">
                <a:latin typeface="Comic Sans MS" panose="030F0702030302020204" pitchFamily="66" charset="0"/>
              </a:rPr>
              <a:t>, some will arise as a result of the Neighbourhood Plan</a:t>
            </a:r>
          </a:p>
          <a:p>
            <a:pPr lvl="1"/>
            <a:r>
              <a:rPr lang="en-GB" sz="5600" dirty="0">
                <a:latin typeface="Comic Sans MS" panose="030F0702030302020204" pitchFamily="66" charset="0"/>
              </a:rPr>
              <a:t>We are hoping to include more social events</a:t>
            </a:r>
            <a:endParaRPr lang="en-GB" sz="5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Finances – Apr’21 – Mar’22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585831"/>
              </p:ext>
            </p:extLst>
          </p:nvPr>
        </p:nvGraphicFramePr>
        <p:xfrm>
          <a:off x="457200" y="1600200"/>
          <a:ext cx="7643192" cy="399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39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latin typeface="+mn-lt"/>
                        </a:rPr>
                        <a:t>FINANCE</a:t>
                      </a:r>
                      <a:r>
                        <a:rPr lang="en-GB" b="1" baseline="0" dirty="0">
                          <a:latin typeface="+mn-lt"/>
                        </a:rPr>
                        <a:t> REPORT1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£67,181.00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Precept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£62,132.00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Reserves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£425,223.00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Account</a:t>
                      </a:r>
                      <a:endParaRPr lang="en-GB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£111,879.80</a:t>
                      </a:r>
                      <a:endParaRPr lang="en-GB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+mn-lt"/>
                        </a:rPr>
                        <a:t>Expenditure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41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Burial Ground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    95.00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VAT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4,335.00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Allotments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   521.53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Tithe Barn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£ 16,008.00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Grants &amp; Other Activities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1,000.00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Administration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£15,181.00  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Street Lighting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3,361.54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Neighbourh’d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Plan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£ 1,495.00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Play Area/Public spaces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   5,423.00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Staff Expenditure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£ 12,335.00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1" dirty="0">
                          <a:solidFill>
                            <a:schemeClr val="bg1"/>
                          </a:solidFill>
                          <a:latin typeface="+mn-lt"/>
                        </a:rPr>
                        <a:t>  Total Spend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800" b="1" dirty="0">
                          <a:solidFill>
                            <a:schemeClr val="bg1"/>
                          </a:solidFill>
                          <a:latin typeface="+mn-lt"/>
                        </a:rPr>
                        <a:t>£59,755.07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38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Finances </a:t>
            </a:r>
            <a:r>
              <a:rPr lang="en-GB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cont</a:t>
            </a:r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…..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13</a:t>
            </a:fld>
            <a:endParaRPr lang="en-GB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3202659"/>
              </p:ext>
            </p:extLst>
          </p:nvPr>
        </p:nvGraphicFramePr>
        <p:xfrm>
          <a:off x="1619672" y="1196752"/>
          <a:ext cx="60486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6154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BE9C-A0D9-034A-DD6C-9A27A970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1385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Finances </a:t>
            </a:r>
            <a:r>
              <a:rPr lang="en-GB" b="1" dirty="0" err="1">
                <a:solidFill>
                  <a:srgbClr val="0070C0"/>
                </a:solidFill>
                <a:latin typeface="Comic Sans MS" panose="030F0702030302020204" pitchFamily="66" charset="0"/>
              </a:rPr>
              <a:t>cont</a:t>
            </a:r>
            <a:r>
              <a:rPr lang="en-GB" b="1" dirty="0">
                <a:solidFill>
                  <a:srgbClr val="0070C0"/>
                </a:solidFill>
                <a:latin typeface="Comic Sans MS" panose="030F0702030302020204" pitchFamily="66" charset="0"/>
              </a:rPr>
              <a:t>…..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526C0-32E9-1E0D-6A3D-81AEA36F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D91F71-2003-3C44-4010-642C22FE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3683ACA-80D5-5371-4E26-246C666DF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184" y="1268760"/>
            <a:ext cx="7739632" cy="508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922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</a:rPr>
              <a:t>Thank-</a:t>
            </a:r>
            <a:r>
              <a:rPr lang="en-GB" b="1" dirty="0" err="1">
                <a:solidFill>
                  <a:srgbClr val="00B050"/>
                </a:solidFill>
              </a:rPr>
              <a:t>You’s</a:t>
            </a:r>
            <a:r>
              <a:rPr lang="en-GB" b="1" dirty="0">
                <a:solidFill>
                  <a:srgbClr val="00B050"/>
                </a:solidFill>
              </a:rPr>
              <a:t> go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040560"/>
          </a:xfrm>
        </p:spPr>
        <p:txBody>
          <a:bodyPr>
            <a:noAutofit/>
          </a:bodyPr>
          <a:lstStyle/>
          <a:p>
            <a:r>
              <a:rPr lang="en-GB" sz="2300" dirty="0">
                <a:solidFill>
                  <a:srgbClr val="0070C0"/>
                </a:solidFill>
              </a:rPr>
              <a:t>All the parish councillors who volunteer their time</a:t>
            </a:r>
          </a:p>
          <a:p>
            <a:r>
              <a:rPr lang="en-GB" sz="2300" dirty="0">
                <a:solidFill>
                  <a:srgbClr val="0070C0"/>
                </a:solidFill>
              </a:rPr>
              <a:t>Sproughton Working Group who have helped enormously with the campaigns against planning applications in the village</a:t>
            </a:r>
          </a:p>
          <a:p>
            <a:r>
              <a:rPr lang="en-GB" sz="2300" dirty="0">
                <a:solidFill>
                  <a:srgbClr val="0070C0"/>
                </a:solidFill>
              </a:rPr>
              <a:t>The Neighbourhood Plan Committee who have put in significant hours to get us to this point</a:t>
            </a:r>
          </a:p>
          <a:p>
            <a:r>
              <a:rPr lang="en-GB" sz="2300" dirty="0">
                <a:solidFill>
                  <a:srgbClr val="0070C0"/>
                </a:solidFill>
              </a:rPr>
              <a:t>Our Tithe Barn Warden</a:t>
            </a:r>
          </a:p>
          <a:p>
            <a:r>
              <a:rPr lang="en-GB" sz="2300" dirty="0">
                <a:solidFill>
                  <a:srgbClr val="0070C0"/>
                </a:solidFill>
              </a:rPr>
              <a:t>Our village caretakers Mike Herbert Ltd</a:t>
            </a:r>
          </a:p>
          <a:p>
            <a:r>
              <a:rPr lang="en-GB" sz="2300" dirty="0">
                <a:solidFill>
                  <a:srgbClr val="0070C0"/>
                </a:solidFill>
              </a:rPr>
              <a:t>And all the organisations in the village who put so much time and effort in to benefit the community:-</a:t>
            </a:r>
          </a:p>
          <a:p>
            <a:pPr lvl="1"/>
            <a:r>
              <a:rPr lang="en-GB" sz="1900" dirty="0">
                <a:solidFill>
                  <a:srgbClr val="0070C0"/>
                </a:solidFill>
              </a:rPr>
              <a:t>Primary School, All Saints Church, The Community Shop, The Millennium Green, The PFMC, The Reading Room, Brownies, Bumble Bees charity, Fireworks Team.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902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/>
          <a:lstStyle/>
          <a:p>
            <a:r>
              <a:rPr lang="en-GB" b="1" dirty="0">
                <a:solidFill>
                  <a:srgbClr val="0070C0"/>
                </a:solidFill>
              </a:rPr>
              <a:t>Questions under #6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56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Sproughton Parish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Our Councillors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Helen Davies (Chair), Peter Powell (Vice Chair), Simon Curl, Jennifer King, Sharon Maxwell, Charlie Barber.</a:t>
            </a:r>
          </a:p>
          <a:p>
            <a:r>
              <a:rPr lang="en-GB" dirty="0">
                <a:latin typeface="Comic Sans MS" panose="030F0702030302020204" pitchFamily="66" charset="0"/>
              </a:rPr>
              <a:t>Our Clerk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Kirsty Webber. Kirsty can be contacted at </a:t>
            </a:r>
            <a:r>
              <a:rPr lang="en-GB" dirty="0">
                <a:latin typeface="Comic Sans MS" panose="030F0702030302020204" pitchFamily="66" charset="0"/>
                <a:hlinkClick r:id="rId2"/>
              </a:rPr>
              <a:t>SproughtonPC@gmail.com</a:t>
            </a:r>
            <a:r>
              <a:rPr lang="en-GB" dirty="0">
                <a:latin typeface="Comic Sans MS" panose="030F0702030302020204" pitchFamily="66" charset="0"/>
              </a:rPr>
              <a:t>, 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07538 311567, </a:t>
            </a:r>
          </a:p>
          <a:p>
            <a:pPr lvl="1"/>
            <a:r>
              <a:rPr lang="en-GB" dirty="0">
                <a:latin typeface="Comic Sans MS" panose="030F0702030302020204" pitchFamily="66" charset="0"/>
              </a:rPr>
              <a:t>Tithe Barn, Lower Street, Sproughton IP8 3AA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Our Committees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9" name="Rectangle 8"/>
          <p:cNvSpPr/>
          <p:nvPr/>
        </p:nvSpPr>
        <p:spPr>
          <a:xfrm>
            <a:off x="611560" y="2806080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Sproughton PC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62325" y="1297663"/>
            <a:ext cx="190601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Neighbourhood Plan Committee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96136" y="2806080"/>
            <a:ext cx="18722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Burial Committee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89169" y="4287340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HR Committee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89169" y="2806080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Finance Committee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089169" y="1297663"/>
            <a:ext cx="170648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Planning Committee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08012" y="4287340"/>
            <a:ext cx="186033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Beer Festival Committee</a:t>
            </a:r>
          </a:p>
        </p:txBody>
      </p:sp>
      <p:cxnSp>
        <p:nvCxnSpPr>
          <p:cNvPr id="20" name="Elbow Connector 19"/>
          <p:cNvCxnSpPr>
            <a:stCxn id="9" idx="3"/>
            <a:endCxn id="14" idx="1"/>
          </p:cNvCxnSpPr>
          <p:nvPr/>
        </p:nvCxnSpPr>
        <p:spPr>
          <a:xfrm flipV="1">
            <a:off x="2318048" y="1754863"/>
            <a:ext cx="771121" cy="1508417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3"/>
            <a:endCxn id="12" idx="1"/>
          </p:cNvCxnSpPr>
          <p:nvPr/>
        </p:nvCxnSpPr>
        <p:spPr>
          <a:xfrm>
            <a:off x="2318048" y="3263280"/>
            <a:ext cx="771121" cy="14812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  <a:endCxn id="13" idx="1"/>
          </p:cNvCxnSpPr>
          <p:nvPr/>
        </p:nvCxnSpPr>
        <p:spPr>
          <a:xfrm>
            <a:off x="2318048" y="3263280"/>
            <a:ext cx="77112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cxnSpLocks/>
            <a:endCxn id="10" idx="1"/>
          </p:cNvCxnSpPr>
          <p:nvPr/>
        </p:nvCxnSpPr>
        <p:spPr>
          <a:xfrm>
            <a:off x="4795657" y="1754863"/>
            <a:ext cx="966668" cy="127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cxnSpLocks/>
            <a:stCxn id="9" idx="3"/>
            <a:endCxn id="11" idx="2"/>
          </p:cNvCxnSpPr>
          <p:nvPr/>
        </p:nvCxnSpPr>
        <p:spPr>
          <a:xfrm>
            <a:off x="2318048" y="3263280"/>
            <a:ext cx="4414192" cy="457200"/>
          </a:xfrm>
          <a:prstGeom prst="bentConnector4">
            <a:avLst>
              <a:gd name="adj1" fmla="val 39397"/>
              <a:gd name="adj2" fmla="val 1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cxnSpLocks/>
            <a:stCxn id="9" idx="3"/>
            <a:endCxn id="15" idx="2"/>
          </p:cNvCxnSpPr>
          <p:nvPr/>
        </p:nvCxnSpPr>
        <p:spPr>
          <a:xfrm>
            <a:off x="2318048" y="3263280"/>
            <a:ext cx="4420130" cy="1938460"/>
          </a:xfrm>
          <a:prstGeom prst="bentConnector4">
            <a:avLst>
              <a:gd name="adj1" fmla="val 39478"/>
              <a:gd name="adj2" fmla="val 11179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The Past Year – Committees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1052735"/>
            <a:ext cx="8229600" cy="566873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>
                <a:latin typeface="Comic Sans MS" panose="030F0702030302020204" pitchFamily="66" charset="0"/>
              </a:rPr>
              <a:t>Sproughton Parish Council Committee: </a:t>
            </a:r>
            <a:r>
              <a:rPr lang="en-GB" sz="1600" dirty="0">
                <a:latin typeface="Comic Sans MS" panose="030F0702030302020204" pitchFamily="66" charset="0"/>
              </a:rPr>
              <a:t>Met every month including the normal holiday month of August due to the volume of 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>
                <a:latin typeface="Comic Sans MS" panose="030F0702030302020204" pitchFamily="66" charset="0"/>
              </a:rPr>
              <a:t>Planning Committee: </a:t>
            </a:r>
            <a:r>
              <a:rPr lang="en-GB" sz="1600" dirty="0">
                <a:latin typeface="Comic Sans MS" panose="030F0702030302020204" pitchFamily="66" charset="0"/>
              </a:rPr>
              <a:t>Met fortnightly, each month to consider 64 planning applications. There were many additional meetings  (</a:t>
            </a:r>
            <a:r>
              <a:rPr lang="en-GB" sz="1600" dirty="0" err="1">
                <a:latin typeface="Comic Sans MS" panose="030F0702030302020204" pitchFamily="66" charset="0"/>
              </a:rPr>
              <a:t>inc</a:t>
            </a:r>
            <a:r>
              <a:rPr lang="en-GB" sz="1600" dirty="0">
                <a:latin typeface="Comic Sans MS" panose="030F0702030302020204" pitchFamily="66" charset="0"/>
              </a:rPr>
              <a:t> meetings with developers &amp; Babergh) to consider the Pigeon, Hopkins Homes, Sugar Beet site &amp; Taylor Wimpey sites.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>
                <a:latin typeface="Comic Sans MS" panose="030F0702030302020204" pitchFamily="66" charset="0"/>
              </a:rPr>
              <a:t>Finance  Committee: </a:t>
            </a:r>
            <a:r>
              <a:rPr lang="en-GB" sz="1600" dirty="0">
                <a:latin typeface="Comic Sans MS" panose="030F0702030302020204" pitchFamily="66" charset="0"/>
              </a:rPr>
              <a:t>Met twice to consider financial matters such as budgets, precept &amp; annual audit.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>
                <a:latin typeface="Comic Sans MS" panose="030F0702030302020204" pitchFamily="66" charset="0"/>
              </a:rPr>
              <a:t>Neighbourhood Planning Committee: </a:t>
            </a:r>
            <a:r>
              <a:rPr lang="en-GB" sz="1600" dirty="0">
                <a:latin typeface="Comic Sans MS" panose="030F0702030302020204" pitchFamily="66" charset="0"/>
              </a:rPr>
              <a:t>Formed Jan 2020. Has met monthly to work on the Neighbourhood Plan. There have been a large number of ancillary meetings to discuss specific issues – the plan is be updated to reflect parishioner comments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>
                <a:latin typeface="Comic Sans MS" panose="030F0702030302020204" pitchFamily="66" charset="0"/>
              </a:rPr>
              <a:t>Beer Festival Committee: </a:t>
            </a:r>
            <a:r>
              <a:rPr lang="en-GB" sz="1600" dirty="0">
                <a:latin typeface="Comic Sans MS" panose="030F0702030302020204" pitchFamily="66" charset="0"/>
              </a:rPr>
              <a:t>Has met to organise this years Beer Festival after a 2 year absence.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6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Travel Committee</a:t>
            </a:r>
            <a:r>
              <a:rPr lang="en-GB" sz="1600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: We had a Traffic Panel a few years ago but this stopped as members were not available any longer. However due to the problems on the High Street, this is being resurrected.</a:t>
            </a:r>
            <a:r>
              <a:rPr lang="en-GB" sz="1800" b="1" dirty="0">
                <a:latin typeface="Comic Sans MS" panose="030F0702030302020204" pitchFamily="66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>
                <a:latin typeface="Comic Sans MS" panose="030F0702030302020204" pitchFamily="66" charset="0"/>
              </a:rPr>
              <a:t>HR Committee: </a:t>
            </a:r>
            <a:r>
              <a:rPr lang="en-GB" sz="1600" dirty="0">
                <a:latin typeface="Comic Sans MS" panose="030F0702030302020204" pitchFamily="66" charset="0"/>
              </a:rPr>
              <a:t>Has not met this year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sz="1800" b="1" dirty="0">
                <a:latin typeface="Comic Sans MS" panose="030F0702030302020204" pitchFamily="66" charset="0"/>
              </a:rPr>
              <a:t>Burial Committee: </a:t>
            </a:r>
            <a:r>
              <a:rPr lang="en-GB" sz="1800" dirty="0">
                <a:latin typeface="Comic Sans MS" panose="030F0702030302020204" pitchFamily="66" charset="0"/>
              </a:rPr>
              <a:t>H</a:t>
            </a:r>
            <a:r>
              <a:rPr lang="en-GB" sz="1600" dirty="0">
                <a:latin typeface="Comic Sans MS" panose="030F0702030302020204" pitchFamily="66" charset="0"/>
              </a:rPr>
              <a:t>as not met this year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GB" sz="16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9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Allotments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Comic Sans MS" panose="030F0702030302020204" pitchFamily="66" charset="0"/>
              </a:rPr>
              <a:t>The Parish Council leases the allotments from the Felix Thornley Cobbold Trust and manages these on a day to day basis.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Comic Sans MS" panose="030F0702030302020204" pitchFamily="66" charset="0"/>
              </a:rPr>
              <a:t>FTCT annual rent = £445.00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Comic Sans MS" panose="030F0702030302020204" pitchFamily="66" charset="0"/>
              </a:rPr>
              <a:t>Rental income from plot holders = £834.98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Comic Sans MS" panose="030F0702030302020204" pitchFamily="66" charset="0"/>
              </a:rPr>
              <a:t>There are currently plots available.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GB" dirty="0">
                <a:latin typeface="Comic Sans MS" panose="030F0702030302020204" pitchFamily="66" charset="0"/>
              </a:rPr>
              <a:t>Allotments should be expanded as part of the Pigeon Land Management/FTCT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Burial 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968552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Sproughton PC authorises burials and the erection of memorials &amp; benches.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SPC is responsible for the management of the burial ground in Church Lane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Regular maintenance takes place e.g. grass &amp; hedges cut, paths cleared &amp; swept and cleared. </a:t>
            </a:r>
          </a:p>
          <a:p>
            <a:r>
              <a:rPr lang="en-GB" sz="2800" dirty="0">
                <a:latin typeface="Comic Sans MS" panose="030F0702030302020204" pitchFamily="66" charset="0"/>
              </a:rPr>
              <a:t>Sproughton PC has begun to consider expansion of the burial ground.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</a:p>
        </p:txBody>
      </p:sp>
    </p:spTree>
    <p:extLst>
      <p:ext uri="{BB962C8B-B14F-4D97-AF65-F5344CB8AC3E}">
        <p14:creationId xmlns:p14="http://schemas.microsoft.com/office/powerpoint/2010/main" val="126195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36712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Tithe Barn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12568"/>
          </a:xfrm>
        </p:spPr>
        <p:txBody>
          <a:bodyPr>
            <a:no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Sproughton PC manages the use, maintenance &amp;  improvement of this important village resource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We now have two Tithe Barn wardens 1) David Barnes and 2) Sam Pateman-Gee who manage day to day use of the barn, assists with hiring arrangements, ‘meet and greets’ hirers and overseas any functions. 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Sproughton PC is the ‘Designated Premises Supervisor’ administering the requirements of the Premises Licence (change to previous arrangements). 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Activities in the are barn are various – Weddings, Parties, Wakes, Badminton, Discos, the Beer Festival and last year two new events – Afternoon Tea Party and ‘a Sproughton Christmas’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Slide </a:t>
            </a:r>
          </a:p>
        </p:txBody>
      </p:sp>
    </p:spTree>
    <p:extLst>
      <p:ext uri="{BB962C8B-B14F-4D97-AF65-F5344CB8AC3E}">
        <p14:creationId xmlns:p14="http://schemas.microsoft.com/office/powerpoint/2010/main" val="228744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Sproughton PC – Planning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Autofit/>
          </a:bodyPr>
          <a:lstStyle/>
          <a:p>
            <a:r>
              <a:rPr lang="en-GB" sz="2000" b="1" dirty="0">
                <a:latin typeface="Comic Sans MS" panose="030F0702030302020204" pitchFamily="66" charset="0"/>
              </a:rPr>
              <a:t>Pigeon Land Management/FTCT (105 homes)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SPC &amp; the Sproughton Working Group had several meetings with Pigeon &amp; Babergh to discuss the application aiming to mitigate the impact and improve the application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A large campaign was mounted in conjunction with the SWG to encourage comment – over 350 objections were made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Sadly the application was approved by Babergh with a vote of 6-5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Subsequently we spent many hours with Babergh on the S106 agreement in an effort to get additional resources for the community.</a:t>
            </a:r>
          </a:p>
          <a:p>
            <a:r>
              <a:rPr lang="en-GB" sz="2000" b="1" dirty="0">
                <a:latin typeface="Comic Sans MS" panose="030F0702030302020204" pitchFamily="66" charset="0"/>
              </a:rPr>
              <a:t>Hopkins Homes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This application was for 79 homes originally but later reduced to 49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This was another big campaign. Again SPC working with the SWG.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This application was heard &amp; refused twice by the Babergh Planning Committee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Hopkins appealed the decision &amp; after a 5day hearing (attended by Helen Davies, Peter Powell &amp; Rhona Jermyn it was dismissed</a:t>
            </a:r>
          </a:p>
          <a:p>
            <a:pPr lvl="1"/>
            <a:r>
              <a:rPr lang="en-GB" sz="1700" dirty="0">
                <a:latin typeface="Comic Sans MS" panose="030F0702030302020204" pitchFamily="66" charset="0"/>
              </a:rPr>
              <a:t>A huge amount of resource was expended on this, in councillor &amp; SWG time, all on a voluntary basis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09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1"/>
            <a:ext cx="8229600" cy="1051395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Sproughton PC – Planning </a:t>
            </a:r>
            <a:r>
              <a:rPr lang="en-GB" dirty="0" err="1">
                <a:solidFill>
                  <a:srgbClr val="0070C0"/>
                </a:solidFill>
                <a:latin typeface="Comic Sans MS" panose="030F0702030302020204" pitchFamily="66" charset="0"/>
              </a:rPr>
              <a:t>cont</a:t>
            </a:r>
            <a:r>
              <a:rPr lang="en-GB" dirty="0">
                <a:solidFill>
                  <a:srgbClr val="0070C0"/>
                </a:solidFill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96544"/>
          </a:xfrm>
        </p:spPr>
        <p:txBody>
          <a:bodyPr>
            <a:normAutofit fontScale="40000" lnSpcReduction="20000"/>
          </a:bodyPr>
          <a:lstStyle/>
          <a:p>
            <a:r>
              <a:rPr lang="en-GB" sz="5900" b="1" dirty="0">
                <a:latin typeface="Comic Sans MS" panose="030F0702030302020204" pitchFamily="66" charset="0"/>
              </a:rPr>
              <a:t>Taylor Wimpey Phase 2</a:t>
            </a:r>
          </a:p>
          <a:p>
            <a:pPr lvl="1"/>
            <a:r>
              <a:rPr lang="en-GB" sz="5500" dirty="0">
                <a:latin typeface="Comic Sans MS" panose="030F0702030302020204" pitchFamily="66" charset="0"/>
              </a:rPr>
              <a:t>Phase 2 application has been submitted DC/21/02671</a:t>
            </a:r>
          </a:p>
          <a:p>
            <a:pPr lvl="1"/>
            <a:r>
              <a:rPr lang="en-GB" sz="5500" dirty="0">
                <a:latin typeface="Comic Sans MS" panose="030F0702030302020204" pitchFamily="66" charset="0"/>
              </a:rPr>
              <a:t>SPC &amp; the NP Committee have met with TW on several occasions to comment on proposals and to communicate the requirements of our new Design Codes</a:t>
            </a:r>
          </a:p>
          <a:p>
            <a:pPr lvl="1"/>
            <a:r>
              <a:rPr lang="en-GB" sz="5500" dirty="0">
                <a:latin typeface="Comic Sans MS" panose="030F0702030302020204" pitchFamily="66" charset="0"/>
              </a:rPr>
              <a:t>TW have been more forthcoming on this Phase of the development than P1 for which SPC are grateful</a:t>
            </a:r>
          </a:p>
          <a:p>
            <a:pPr lvl="1"/>
            <a:r>
              <a:rPr lang="en-GB" sz="5500" dirty="0">
                <a:latin typeface="Comic Sans MS" panose="030F0702030302020204" pitchFamily="66" charset="0"/>
              </a:rPr>
              <a:t>The application is on hold until May’22 waiting on Highways England to respond to the proposals</a:t>
            </a:r>
          </a:p>
          <a:p>
            <a:r>
              <a:rPr lang="en-GB" sz="5900" b="1" dirty="0">
                <a:latin typeface="Comic Sans MS" panose="030F0702030302020204" pitchFamily="66" charset="0"/>
              </a:rPr>
              <a:t>Sproughton Enterprise Park</a:t>
            </a:r>
          </a:p>
          <a:p>
            <a:pPr lvl="1"/>
            <a:r>
              <a:rPr lang="en-GB" sz="5500" dirty="0">
                <a:latin typeface="Comic Sans MS" panose="030F0702030302020204" pitchFamily="66" charset="0"/>
              </a:rPr>
              <a:t>Three additional plots have been sold on the old Sugar Beet site &amp; a planning application has been lodged – these are small compared to the Amazon &amp; La </a:t>
            </a:r>
            <a:r>
              <a:rPr lang="en-GB" sz="5500" dirty="0" err="1">
                <a:latin typeface="Comic Sans MS" panose="030F0702030302020204" pitchFamily="66" charset="0"/>
              </a:rPr>
              <a:t>Doria</a:t>
            </a:r>
            <a:r>
              <a:rPr lang="en-GB" sz="5500" dirty="0">
                <a:latin typeface="Comic Sans MS" panose="030F0702030302020204" pitchFamily="66" charset="0"/>
              </a:rPr>
              <a:t> site. We have met with the developers.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F702-3473-43BA-A2FE-9E686C1BED80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Slide </a:t>
            </a:r>
          </a:p>
        </p:txBody>
      </p:sp>
    </p:spTree>
    <p:extLst>
      <p:ext uri="{BB962C8B-B14F-4D97-AF65-F5344CB8AC3E}">
        <p14:creationId xmlns:p14="http://schemas.microsoft.com/office/powerpoint/2010/main" val="849695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3846</TotalTime>
  <Words>1331</Words>
  <Application>Microsoft Office PowerPoint</Application>
  <PresentationFormat>On-screen Show (4:3)</PresentationFormat>
  <Paragraphs>165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Comic Sans MS</vt:lpstr>
      <vt:lpstr>Office Theme</vt:lpstr>
      <vt:lpstr>Sproughton Parish Council</vt:lpstr>
      <vt:lpstr>Sproughton Parish Council</vt:lpstr>
      <vt:lpstr>Our Committees</vt:lpstr>
      <vt:lpstr>The Past Year – Committees</vt:lpstr>
      <vt:lpstr>Allotments</vt:lpstr>
      <vt:lpstr>Burial Ground</vt:lpstr>
      <vt:lpstr>Tithe Barn</vt:lpstr>
      <vt:lpstr>Sproughton PC – Planning Work</vt:lpstr>
      <vt:lpstr>Sproughton PC – Planning cont…</vt:lpstr>
      <vt:lpstr>Sproughton Neighbourhood Plan</vt:lpstr>
      <vt:lpstr>Other Initiatives</vt:lpstr>
      <vt:lpstr>Finances – Apr’21 – Mar’22</vt:lpstr>
      <vt:lpstr>Finances cont…..</vt:lpstr>
      <vt:lpstr>Finances cont…..</vt:lpstr>
      <vt:lpstr>Thank-You’s go to</vt:lpstr>
      <vt:lpstr>Questions under #6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Sproughton Parish Council</dc:title>
  <dc:creator>Jon</dc:creator>
  <cp:lastModifiedBy>Helen Davies</cp:lastModifiedBy>
  <cp:revision>147</cp:revision>
  <cp:lastPrinted>2022-04-25T09:34:30Z</cp:lastPrinted>
  <dcterms:created xsi:type="dcterms:W3CDTF">2017-09-27T15:56:05Z</dcterms:created>
  <dcterms:modified xsi:type="dcterms:W3CDTF">2022-05-05T15:44:09Z</dcterms:modified>
</cp:coreProperties>
</file>